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75" d="100"/>
          <a:sy n="75" d="100"/>
        </p:scale>
        <p:origin x="56"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11/28/2023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6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11/28/2023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26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11/28/2023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98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11/28/2023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9528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11/28/2023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0623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11/28/2023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977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11/28/2023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5050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11/28/2023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4636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11/28/2023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419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11/28/2023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75666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11/28/2023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89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11/28/2023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916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9.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Jigsaw puzzles in plastic figures">
            <a:extLst>
              <a:ext uri="{FF2B5EF4-FFF2-40B4-BE49-F238E27FC236}">
                <a16:creationId xmlns:a16="http://schemas.microsoft.com/office/drawing/2014/main" id="{DD0D5DCF-42E7-E503-8266-EC29268EEB56}"/>
              </a:ext>
            </a:extLst>
          </p:cNvPr>
          <p:cNvPicPr>
            <a:picLocks noChangeAspect="1"/>
          </p:cNvPicPr>
          <p:nvPr/>
        </p:nvPicPr>
        <p:blipFill rotWithShape="1">
          <a:blip r:embed="rId2">
            <a:alphaModFix amt="40000"/>
          </a:blip>
          <a:srcRect t="5051" b="13721"/>
          <a:stretch/>
        </p:blipFill>
        <p:spPr>
          <a:xfrm>
            <a:off x="-2" y="-4"/>
            <a:ext cx="12192001" cy="6858001"/>
          </a:xfrm>
          <a:prstGeom prst="rect">
            <a:avLst/>
          </a:prstGeom>
        </p:spPr>
      </p:pic>
      <p:sp>
        <p:nvSpPr>
          <p:cNvPr id="2" name="Title 1">
            <a:extLst>
              <a:ext uri="{FF2B5EF4-FFF2-40B4-BE49-F238E27FC236}">
                <a16:creationId xmlns:a16="http://schemas.microsoft.com/office/drawing/2014/main" id="{2A69A4C0-C381-36A7-DC94-AC0EC7101DB9}"/>
              </a:ext>
            </a:extLst>
          </p:cNvPr>
          <p:cNvSpPr>
            <a:spLocks noGrp="1"/>
          </p:cNvSpPr>
          <p:nvPr>
            <p:ph type="ctrTitle"/>
          </p:nvPr>
        </p:nvSpPr>
        <p:spPr>
          <a:xfrm>
            <a:off x="517870" y="978408"/>
            <a:ext cx="5021182" cy="2334248"/>
          </a:xfrm>
        </p:spPr>
        <p:txBody>
          <a:bodyPr anchor="t">
            <a:normAutofit/>
          </a:bodyPr>
          <a:lstStyle/>
          <a:p>
            <a:r>
              <a:rPr lang="en-GB" dirty="0">
                <a:solidFill>
                  <a:srgbClr val="FFFFFF"/>
                </a:solidFill>
              </a:rPr>
              <a:t>Infrastructure as Code</a:t>
            </a:r>
          </a:p>
        </p:txBody>
      </p:sp>
      <p:sp>
        <p:nvSpPr>
          <p:cNvPr id="3" name="Subtitle 2">
            <a:extLst>
              <a:ext uri="{FF2B5EF4-FFF2-40B4-BE49-F238E27FC236}">
                <a16:creationId xmlns:a16="http://schemas.microsoft.com/office/drawing/2014/main" id="{6169B97C-037A-899D-EE61-A052BE1CF579}"/>
              </a:ext>
            </a:extLst>
          </p:cNvPr>
          <p:cNvSpPr>
            <a:spLocks noGrp="1"/>
          </p:cNvSpPr>
          <p:nvPr>
            <p:ph type="subTitle" idx="1"/>
          </p:nvPr>
        </p:nvSpPr>
        <p:spPr>
          <a:xfrm>
            <a:off x="6652366" y="4017818"/>
            <a:ext cx="5040785" cy="1828799"/>
          </a:xfrm>
        </p:spPr>
        <p:txBody>
          <a:bodyPr anchor="b">
            <a:normAutofit/>
          </a:bodyPr>
          <a:lstStyle/>
          <a:p>
            <a:r>
              <a:rPr lang="en-GB" dirty="0">
                <a:solidFill>
                  <a:srgbClr val="FFFFFF"/>
                </a:solidFill>
              </a:rPr>
              <a:t>With CDK for AWS</a:t>
            </a:r>
          </a:p>
        </p:txBody>
      </p:sp>
      <p:sp>
        <p:nvSpPr>
          <p:cNvPr id="26" name="Rectangle 2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8518AE-9E53-7414-EEAF-5D44E843E44E}"/>
              </a:ext>
            </a:extLst>
          </p:cNvPr>
          <p:cNvSpPr txBox="1"/>
          <p:nvPr/>
        </p:nvSpPr>
        <p:spPr>
          <a:xfrm>
            <a:off x="517870" y="5477285"/>
            <a:ext cx="1644809" cy="369332"/>
          </a:xfrm>
          <a:prstGeom prst="rect">
            <a:avLst/>
          </a:prstGeom>
          <a:noFill/>
        </p:spPr>
        <p:txBody>
          <a:bodyPr wrap="none" rtlCol="0">
            <a:spAutoFit/>
          </a:bodyPr>
          <a:lstStyle/>
          <a:p>
            <a:r>
              <a:rPr lang="en-GB" dirty="0">
                <a:solidFill>
                  <a:schemeClr val="bg1"/>
                </a:solidFill>
              </a:rPr>
              <a:t>Lloyd Atkinson</a:t>
            </a:r>
          </a:p>
        </p:txBody>
      </p:sp>
    </p:spTree>
    <p:extLst>
      <p:ext uri="{BB962C8B-B14F-4D97-AF65-F5344CB8AC3E}">
        <p14:creationId xmlns:p14="http://schemas.microsoft.com/office/powerpoint/2010/main" val="410036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8471-35A9-F811-AAE2-5A318482D33E}"/>
              </a:ext>
            </a:extLst>
          </p:cNvPr>
          <p:cNvSpPr>
            <a:spLocks noGrp="1"/>
          </p:cNvSpPr>
          <p:nvPr>
            <p:ph type="title"/>
          </p:nvPr>
        </p:nvSpPr>
        <p:spPr/>
        <p:txBody>
          <a:bodyPr/>
          <a:lstStyle/>
          <a:p>
            <a:r>
              <a:rPr lang="en-GB" dirty="0"/>
              <a:t>CDK Constructs and Stacks</a:t>
            </a:r>
          </a:p>
        </p:txBody>
      </p:sp>
      <p:sp>
        <p:nvSpPr>
          <p:cNvPr id="3" name="Content Placeholder 2">
            <a:extLst>
              <a:ext uri="{FF2B5EF4-FFF2-40B4-BE49-F238E27FC236}">
                <a16:creationId xmlns:a16="http://schemas.microsoft.com/office/drawing/2014/main" id="{32787BBD-B119-1D93-C847-E010FACE59CE}"/>
              </a:ext>
            </a:extLst>
          </p:cNvPr>
          <p:cNvSpPr>
            <a:spLocks noGrp="1"/>
          </p:cNvSpPr>
          <p:nvPr>
            <p:ph idx="1"/>
          </p:nvPr>
        </p:nvSpPr>
        <p:spPr>
          <a:xfrm>
            <a:off x="6662168" y="969264"/>
            <a:ext cx="5021182" cy="5707983"/>
          </a:xfrm>
        </p:spPr>
        <p:txBody>
          <a:bodyPr>
            <a:normAutofit fontScale="92500" lnSpcReduction="20000"/>
          </a:bodyPr>
          <a:lstStyle/>
          <a:p>
            <a:pPr marL="342900" indent="-342900">
              <a:buFont typeface="Arial" panose="020B0604020202020204" pitchFamily="34" charset="0"/>
              <a:buChar char="•"/>
            </a:pPr>
            <a:r>
              <a:rPr lang="en-GB" dirty="0"/>
              <a:t>Not native AWS terminology, it is CDK specific terminology</a:t>
            </a:r>
          </a:p>
          <a:p>
            <a:pPr marL="342900" indent="-342900">
              <a:buFont typeface="Arial" panose="020B0604020202020204" pitchFamily="34" charset="0"/>
              <a:buChar char="•"/>
            </a:pPr>
            <a:r>
              <a:rPr lang="en-GB" dirty="0"/>
              <a:t>At a high level, constructs are types available in the CDK library for use by developers</a:t>
            </a:r>
          </a:p>
          <a:p>
            <a:pPr marL="617220" lvl="1" indent="-342900"/>
            <a:r>
              <a:rPr lang="en-GB" dirty="0"/>
              <a:t>Lambda, S3 Bucket, API Gateway are examples of constructs</a:t>
            </a:r>
          </a:p>
          <a:p>
            <a:pPr marL="342900" indent="-342900">
              <a:buFont typeface="Arial" panose="020B0604020202020204" pitchFamily="34" charset="0"/>
              <a:buChar char="•"/>
            </a:pPr>
            <a:r>
              <a:rPr lang="en-GB" dirty="0"/>
              <a:t>Stacks are written by developers to define their infrastructure needs</a:t>
            </a:r>
          </a:p>
          <a:p>
            <a:pPr marL="342900" indent="-342900">
              <a:buFont typeface="Arial" panose="020B0604020202020204" pitchFamily="34" charset="0"/>
              <a:buChar char="•"/>
            </a:pPr>
            <a:r>
              <a:rPr lang="en-GB" dirty="0"/>
              <a:t>In our project, some examples of stacks could be:</a:t>
            </a:r>
          </a:p>
          <a:p>
            <a:pPr marL="617220" lvl="1" indent="-342900"/>
            <a:r>
              <a:rPr lang="en-GB" dirty="0" err="1">
                <a:latin typeface="Consolas" panose="020B0609020204030204" pitchFamily="49" charset="0"/>
              </a:rPr>
              <a:t>FrontendStack</a:t>
            </a:r>
            <a:r>
              <a:rPr lang="en-GB" dirty="0"/>
              <a:t> – the React SPA</a:t>
            </a:r>
          </a:p>
          <a:p>
            <a:pPr marL="617220" lvl="1" indent="-342900"/>
            <a:r>
              <a:rPr lang="en-GB" dirty="0" err="1">
                <a:latin typeface="Consolas" panose="020B0609020204030204" pitchFamily="49" charset="0"/>
              </a:rPr>
              <a:t>BackendStack</a:t>
            </a:r>
            <a:r>
              <a:rPr lang="en-GB" dirty="0"/>
              <a:t> – the .NET Lambdas</a:t>
            </a:r>
          </a:p>
          <a:p>
            <a:pPr marL="617220" lvl="1" indent="-342900"/>
            <a:r>
              <a:rPr lang="en-GB" dirty="0" err="1">
                <a:latin typeface="Consolas" panose="020B0609020204030204" pitchFamily="49" charset="0"/>
              </a:rPr>
              <a:t>ConfigurationStack</a:t>
            </a:r>
            <a:r>
              <a:rPr lang="en-GB" dirty="0"/>
              <a:t> – the database for our various portals and their products</a:t>
            </a:r>
          </a:p>
          <a:p>
            <a:pPr marL="617220" lvl="1" indent="-342900"/>
            <a:r>
              <a:rPr lang="en-GB" dirty="0" err="1">
                <a:latin typeface="Consolas" panose="020B0609020204030204" pitchFamily="49" charset="0"/>
              </a:rPr>
              <a:t>DashboardStack</a:t>
            </a:r>
            <a:r>
              <a:rPr lang="en-GB" dirty="0"/>
              <a:t> – the database and dashboard for the team to see how many plans are sold daily, how many errors occur, application performance, etc</a:t>
            </a:r>
          </a:p>
        </p:txBody>
      </p:sp>
      <p:sp>
        <p:nvSpPr>
          <p:cNvPr id="4" name="TextBox 3">
            <a:extLst>
              <a:ext uri="{FF2B5EF4-FFF2-40B4-BE49-F238E27FC236}">
                <a16:creationId xmlns:a16="http://schemas.microsoft.com/office/drawing/2014/main" id="{2CC170F2-871F-A062-5420-D0369A57BC17}"/>
              </a:ext>
            </a:extLst>
          </p:cNvPr>
          <p:cNvSpPr txBox="1"/>
          <p:nvPr/>
        </p:nvSpPr>
        <p:spPr>
          <a:xfrm>
            <a:off x="939271" y="4998693"/>
            <a:ext cx="5021182" cy="738664"/>
          </a:xfrm>
          <a:prstGeom prst="rect">
            <a:avLst/>
          </a:prstGeom>
          <a:noFill/>
        </p:spPr>
        <p:txBody>
          <a:bodyPr wrap="square" rtlCol="0">
            <a:spAutoFit/>
          </a:bodyPr>
          <a:lstStyle/>
          <a:p>
            <a:r>
              <a:rPr lang="en-GB" sz="1400" i="1" dirty="0"/>
              <a:t>The unit of deployment in the AWS CDK is called a stack.</a:t>
            </a:r>
          </a:p>
          <a:p>
            <a:r>
              <a:rPr lang="en-GB" sz="1400" i="1" dirty="0"/>
              <a:t>All AWS resources defined within the scope of a stack,</a:t>
            </a:r>
          </a:p>
          <a:p>
            <a:r>
              <a:rPr lang="en-GB" sz="1400" i="1" dirty="0"/>
              <a:t>either directly or indirectly, are provisioned as a single unit.</a:t>
            </a:r>
          </a:p>
        </p:txBody>
      </p:sp>
      <p:pic>
        <p:nvPicPr>
          <p:cNvPr id="9" name="Content Placeholder 5" descr="Open quotation mark with solid fill">
            <a:extLst>
              <a:ext uri="{FF2B5EF4-FFF2-40B4-BE49-F238E27FC236}">
                <a16:creationId xmlns:a16="http://schemas.microsoft.com/office/drawing/2014/main" id="{2CD1055A-A0BF-11E8-FAA4-59A24C0721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604" y="4808233"/>
            <a:ext cx="415396" cy="415396"/>
          </a:xfrm>
          <a:prstGeom prst="rect">
            <a:avLst/>
          </a:prstGeom>
        </p:spPr>
      </p:pic>
      <p:sp>
        <p:nvSpPr>
          <p:cNvPr id="10" name="TextBox 9">
            <a:extLst>
              <a:ext uri="{FF2B5EF4-FFF2-40B4-BE49-F238E27FC236}">
                <a16:creationId xmlns:a16="http://schemas.microsoft.com/office/drawing/2014/main" id="{E2A51FED-F000-5D61-D53B-4F0C6669D2FF}"/>
              </a:ext>
            </a:extLst>
          </p:cNvPr>
          <p:cNvSpPr txBox="1"/>
          <p:nvPr/>
        </p:nvSpPr>
        <p:spPr>
          <a:xfrm>
            <a:off x="939271" y="5848865"/>
            <a:ext cx="1804020" cy="307777"/>
          </a:xfrm>
          <a:prstGeom prst="rect">
            <a:avLst/>
          </a:prstGeom>
          <a:noFill/>
        </p:spPr>
        <p:txBody>
          <a:bodyPr wrap="none" rtlCol="0">
            <a:spAutoFit/>
          </a:bodyPr>
          <a:lstStyle/>
          <a:p>
            <a:r>
              <a:rPr lang="en-GB" sz="1400" dirty="0"/>
              <a:t>AWS Documentation</a:t>
            </a:r>
          </a:p>
        </p:txBody>
      </p:sp>
    </p:spTree>
    <p:extLst>
      <p:ext uri="{BB962C8B-B14F-4D97-AF65-F5344CB8AC3E}">
        <p14:creationId xmlns:p14="http://schemas.microsoft.com/office/powerpoint/2010/main" val="109478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55B4-0F12-37A7-0009-36DE0B9A437E}"/>
              </a:ext>
            </a:extLst>
          </p:cNvPr>
          <p:cNvSpPr>
            <a:spLocks noGrp="1"/>
          </p:cNvSpPr>
          <p:nvPr>
            <p:ph type="title"/>
          </p:nvPr>
        </p:nvSpPr>
        <p:spPr/>
        <p:txBody>
          <a:bodyPr/>
          <a:lstStyle/>
          <a:p>
            <a:r>
              <a:rPr lang="en-GB" dirty="0" err="1"/>
              <a:t>IaC</a:t>
            </a:r>
            <a:r>
              <a:rPr lang="en-GB" dirty="0"/>
              <a:t> &amp; CDK Best Practices</a:t>
            </a:r>
          </a:p>
        </p:txBody>
      </p:sp>
      <p:sp>
        <p:nvSpPr>
          <p:cNvPr id="3" name="Content Placeholder 2">
            <a:extLst>
              <a:ext uri="{FF2B5EF4-FFF2-40B4-BE49-F238E27FC236}">
                <a16:creationId xmlns:a16="http://schemas.microsoft.com/office/drawing/2014/main" id="{5C619B5A-EA09-B2E8-83ED-C3CD82CE466B}"/>
              </a:ext>
            </a:extLst>
          </p:cNvPr>
          <p:cNvSpPr>
            <a:spLocks noGrp="1"/>
          </p:cNvSpPr>
          <p:nvPr>
            <p:ph idx="1"/>
          </p:nvPr>
        </p:nvSpPr>
        <p:spPr>
          <a:xfrm>
            <a:off x="6662168" y="969264"/>
            <a:ext cx="5021182" cy="5707983"/>
          </a:xfrm>
        </p:spPr>
        <p:txBody>
          <a:bodyPr>
            <a:normAutofit fontScale="85000" lnSpcReduction="10000"/>
          </a:bodyPr>
          <a:lstStyle/>
          <a:p>
            <a:pPr marL="342900" indent="-342900">
              <a:buFont typeface="Arial" panose="020B0604020202020204" pitchFamily="34" charset="0"/>
              <a:buChar char="•"/>
            </a:pPr>
            <a:r>
              <a:rPr lang="en-GB" dirty="0"/>
              <a:t>Follow patterns we, as developers, hopefully already follow; modularity, reusability, testing</a:t>
            </a:r>
          </a:p>
          <a:p>
            <a:pPr marL="342900" indent="-342900">
              <a:buFont typeface="Arial" panose="020B0604020202020204" pitchFamily="34" charset="0"/>
              <a:buChar char="•"/>
            </a:pPr>
            <a:r>
              <a:rPr lang="en-GB" dirty="0"/>
              <a:t>AWS Docs provide examples of unit testing CDK</a:t>
            </a:r>
          </a:p>
          <a:p>
            <a:pPr marL="342900" indent="-342900">
              <a:buFont typeface="Arial" panose="020B0604020202020204" pitchFamily="34" charset="0"/>
              <a:buChar char="•"/>
            </a:pPr>
            <a:r>
              <a:rPr lang="en-GB" dirty="0"/>
              <a:t>Ensure appropriate secrets management</a:t>
            </a:r>
          </a:p>
          <a:p>
            <a:pPr marL="342900" indent="-342900">
              <a:buFont typeface="Arial" panose="020B0604020202020204" pitchFamily="34" charset="0"/>
              <a:buChar char="•"/>
            </a:pPr>
            <a:r>
              <a:rPr lang="en-GB" dirty="0"/>
              <a:t>Use </a:t>
            </a:r>
            <a:r>
              <a:rPr lang="en-GB" dirty="0" err="1"/>
              <a:t>IaC</a:t>
            </a:r>
            <a:r>
              <a:rPr lang="en-GB" dirty="0"/>
              <a:t> to its full capability and don’t use environment variables as that is now a redundant step</a:t>
            </a:r>
          </a:p>
          <a:p>
            <a:pPr marL="342900" indent="-342900">
              <a:buFont typeface="Arial" panose="020B0604020202020204" pitchFamily="34" charset="0"/>
              <a:buChar char="•"/>
            </a:pPr>
            <a:r>
              <a:rPr lang="en-GB" dirty="0"/>
              <a:t>Do not be tempted to make “one off” changes to infrastructure through a GUI – if a change is needed then refactor the CDK and deploy it</a:t>
            </a:r>
          </a:p>
          <a:p>
            <a:pPr marL="342900" indent="-342900">
              <a:buFont typeface="Arial" panose="020B0604020202020204" pitchFamily="34" charset="0"/>
              <a:buChar char="•"/>
            </a:pPr>
            <a:r>
              <a:rPr lang="en-GB" dirty="0"/>
              <a:t>Implement the </a:t>
            </a:r>
            <a:r>
              <a:rPr lang="en-GB" i="1" dirty="0"/>
              <a:t>AWS Well-Architected </a:t>
            </a:r>
            <a:r>
              <a:rPr lang="en-GB" dirty="0"/>
              <a:t>guidelines and documentation</a:t>
            </a:r>
          </a:p>
          <a:p>
            <a:pPr marL="342900" indent="-342900">
              <a:buFont typeface="Arial" panose="020B0604020202020204" pitchFamily="34" charset="0"/>
              <a:buChar char="•"/>
            </a:pPr>
            <a:r>
              <a:rPr lang="en-GB" dirty="0"/>
              <a:t>Separate stateless and stateful stacks</a:t>
            </a:r>
          </a:p>
          <a:p>
            <a:pPr marL="617220" lvl="1" indent="-342900"/>
            <a:r>
              <a:rPr lang="en-GB" dirty="0"/>
              <a:t>Have a stack containing databases so that you are free to redeploy your stack containing stateless microservices as often as you like without impact on your database stacks</a:t>
            </a:r>
          </a:p>
        </p:txBody>
      </p:sp>
    </p:spTree>
    <p:extLst>
      <p:ext uri="{BB962C8B-B14F-4D97-AF65-F5344CB8AC3E}">
        <p14:creationId xmlns:p14="http://schemas.microsoft.com/office/powerpoint/2010/main" val="175672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E14B-800D-ECDA-B9FF-5C52225416EC}"/>
              </a:ext>
            </a:extLst>
          </p:cNvPr>
          <p:cNvSpPr>
            <a:spLocks noGrp="1"/>
          </p:cNvSpPr>
          <p:nvPr>
            <p:ph type="title"/>
          </p:nvPr>
        </p:nvSpPr>
        <p:spPr/>
        <p:txBody>
          <a:bodyPr/>
          <a:lstStyle/>
          <a:p>
            <a:r>
              <a:rPr lang="en-GB" dirty="0"/>
              <a:t>Workflow combining </a:t>
            </a:r>
            <a:r>
              <a:rPr lang="en-GB" dirty="0" err="1"/>
              <a:t>IaC</a:t>
            </a:r>
            <a:r>
              <a:rPr lang="en-GB" dirty="0"/>
              <a:t> and CI/CD</a:t>
            </a:r>
          </a:p>
        </p:txBody>
      </p:sp>
      <p:pic>
        <p:nvPicPr>
          <p:cNvPr id="3074" name="Picture 2">
            <a:extLst>
              <a:ext uri="{FF2B5EF4-FFF2-40B4-BE49-F238E27FC236}">
                <a16:creationId xmlns:a16="http://schemas.microsoft.com/office/drawing/2014/main" id="{ED93BBD1-0416-019F-0F89-F0576DAA3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000" y="4916984"/>
            <a:ext cx="1005053" cy="602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WS Cloud Development Kit">
            <a:extLst>
              <a:ext uri="{FF2B5EF4-FFF2-40B4-BE49-F238E27FC236}">
                <a16:creationId xmlns:a16="http://schemas.microsoft.com/office/drawing/2014/main" id="{1928B1C8-82B7-296F-4004-849D467B6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998" y="2145517"/>
            <a:ext cx="2084529" cy="78748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94EC94A-701B-8E29-24C5-26AF09F7ADBC}"/>
              </a:ext>
            </a:extLst>
          </p:cNvPr>
          <p:cNvGrpSpPr/>
          <p:nvPr/>
        </p:nvGrpSpPr>
        <p:grpSpPr>
          <a:xfrm>
            <a:off x="6474484" y="532116"/>
            <a:ext cx="1837779" cy="892584"/>
            <a:chOff x="1286265" y="5685086"/>
            <a:chExt cx="1921920" cy="933450"/>
          </a:xfrm>
        </p:grpSpPr>
        <p:pic>
          <p:nvPicPr>
            <p:cNvPr id="8" name="Content Placeholder 4">
              <a:extLst>
                <a:ext uri="{FF2B5EF4-FFF2-40B4-BE49-F238E27FC236}">
                  <a16:creationId xmlns:a16="http://schemas.microsoft.com/office/drawing/2014/main" id="{04580B69-D17E-0B57-E9C3-A133568CC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6265" y="5685086"/>
              <a:ext cx="933450" cy="914400"/>
            </a:xfrm>
            <a:prstGeom prst="rect">
              <a:avLst/>
            </a:prstGeom>
          </p:spPr>
        </p:pic>
        <p:pic>
          <p:nvPicPr>
            <p:cNvPr id="11" name="Graphic 10">
              <a:extLst>
                <a:ext uri="{FF2B5EF4-FFF2-40B4-BE49-F238E27FC236}">
                  <a16:creationId xmlns:a16="http://schemas.microsoft.com/office/drawing/2014/main" id="{5084C457-D405-3D5F-F9AF-FFE9A9335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74735" y="5685086"/>
              <a:ext cx="933450" cy="933450"/>
            </a:xfrm>
            <a:prstGeom prst="rect">
              <a:avLst/>
            </a:prstGeom>
          </p:spPr>
        </p:pic>
      </p:grpSp>
      <p:pic>
        <p:nvPicPr>
          <p:cNvPr id="16" name="Picture 12" descr="AWS CloudFormation | SUE Cloud &amp; IT | Download Price List Now">
            <a:extLst>
              <a:ext uri="{FF2B5EF4-FFF2-40B4-BE49-F238E27FC236}">
                <a16:creationId xmlns:a16="http://schemas.microsoft.com/office/drawing/2014/main" id="{0A5A77D5-4014-27A7-BA3D-879D7CFE1A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4194" y="3274829"/>
            <a:ext cx="2600666" cy="130033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or: Elbow 24">
            <a:extLst>
              <a:ext uri="{FF2B5EF4-FFF2-40B4-BE49-F238E27FC236}">
                <a16:creationId xmlns:a16="http://schemas.microsoft.com/office/drawing/2014/main" id="{F4339E4E-D6BA-3295-C222-B512E84ECE0C}"/>
              </a:ext>
            </a:extLst>
          </p:cNvPr>
          <p:cNvCxnSpPr>
            <a:stCxn id="8" idx="1"/>
            <a:endCxn id="9" idx="1"/>
          </p:cNvCxnSpPr>
          <p:nvPr/>
        </p:nvCxnSpPr>
        <p:spPr>
          <a:xfrm rot="10800000" flipH="1" flipV="1">
            <a:off x="6474484" y="969300"/>
            <a:ext cx="795514" cy="1569962"/>
          </a:xfrm>
          <a:prstGeom prst="bentConnector3">
            <a:avLst>
              <a:gd name="adj1" fmla="val -28736"/>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26820F8F-C622-88ED-CF26-FC7A5FB0209A}"/>
              </a:ext>
            </a:extLst>
          </p:cNvPr>
          <p:cNvCxnSpPr>
            <a:stCxn id="9" idx="3"/>
            <a:endCxn id="16" idx="3"/>
          </p:cNvCxnSpPr>
          <p:nvPr/>
        </p:nvCxnSpPr>
        <p:spPr>
          <a:xfrm>
            <a:off x="9354527" y="2539262"/>
            <a:ext cx="1300333" cy="1385733"/>
          </a:xfrm>
          <a:prstGeom prst="bentConnector3">
            <a:avLst>
              <a:gd name="adj1" fmla="val 150832"/>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2429C8E-7438-FBDE-AB56-647571B8012C}"/>
              </a:ext>
            </a:extLst>
          </p:cNvPr>
          <p:cNvCxnSpPr>
            <a:stCxn id="16" idx="1"/>
            <a:endCxn id="3074" idx="1"/>
          </p:cNvCxnSpPr>
          <p:nvPr/>
        </p:nvCxnSpPr>
        <p:spPr>
          <a:xfrm rot="10800000" flipH="1" flipV="1">
            <a:off x="8054194" y="3924994"/>
            <a:ext cx="797806" cy="1293309"/>
          </a:xfrm>
          <a:prstGeom prst="bentConnector3">
            <a:avLst>
              <a:gd name="adj1" fmla="val -63305"/>
            </a:avLst>
          </a:prstGeom>
          <a:ln>
            <a:solidFill>
              <a:schemeClr val="bg1">
                <a:lumMod val="6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7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EDF6-5E50-1D7F-EB74-58934F422CDA}"/>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E511027F-914D-4D35-6570-5623121A3B51}"/>
              </a:ext>
            </a:extLst>
          </p:cNvPr>
          <p:cNvSpPr>
            <a:spLocks noGrp="1"/>
          </p:cNvSpPr>
          <p:nvPr>
            <p:ph idx="1"/>
          </p:nvPr>
        </p:nvSpPr>
        <p:spPr>
          <a:xfrm>
            <a:off x="6662168" y="969264"/>
            <a:ext cx="5021182" cy="5651670"/>
          </a:xfrm>
        </p:spPr>
        <p:txBody>
          <a:bodyPr>
            <a:normAutofit lnSpcReduction="10000"/>
          </a:bodyPr>
          <a:lstStyle/>
          <a:p>
            <a:pPr marL="342900" indent="-342900">
              <a:buFont typeface="Arial" panose="020B0604020202020204" pitchFamily="34" charset="0"/>
              <a:buChar char="•"/>
            </a:pPr>
            <a:r>
              <a:rPr lang="en-GB" dirty="0"/>
              <a:t>When planning for new or existing infrastructure always create an architecture diagram</a:t>
            </a:r>
          </a:p>
          <a:p>
            <a:pPr marL="342900" indent="-342900">
              <a:buFont typeface="Arial" panose="020B0604020202020204" pitchFamily="34" charset="0"/>
              <a:buChar char="•"/>
            </a:pPr>
            <a:r>
              <a:rPr lang="en-GB" dirty="0"/>
              <a:t>Try out changes to infrastructure by creating a PR and GitHub Actions will create a unique environment for you – don’t make “one off” changes in AWS UI</a:t>
            </a:r>
          </a:p>
          <a:p>
            <a:pPr marL="342900" indent="-342900">
              <a:buFont typeface="Arial" panose="020B0604020202020204" pitchFamily="34" charset="0"/>
              <a:buChar char="•"/>
            </a:pPr>
            <a:r>
              <a:rPr lang="en-GB" dirty="0"/>
              <a:t>We are using CDK for our </a:t>
            </a:r>
            <a:r>
              <a:rPr lang="en-GB" dirty="0" err="1"/>
              <a:t>IaC</a:t>
            </a:r>
            <a:r>
              <a:rPr lang="en-GB" dirty="0"/>
              <a:t> needs</a:t>
            </a:r>
          </a:p>
          <a:p>
            <a:pPr marL="342900" indent="-342900">
              <a:buFont typeface="Arial" panose="020B0604020202020204" pitchFamily="34" charset="0"/>
              <a:buChar char="•"/>
            </a:pPr>
            <a:r>
              <a:rPr lang="en-GB" dirty="0"/>
              <a:t>CDK has several best practices documented</a:t>
            </a:r>
          </a:p>
          <a:p>
            <a:pPr marL="342900" indent="-342900">
              <a:buFont typeface="Arial" panose="020B0604020202020204" pitchFamily="34" charset="0"/>
              <a:buChar char="•"/>
            </a:pPr>
            <a:r>
              <a:rPr lang="en-GB" dirty="0"/>
              <a:t>CDK is comprised of stacks, constructs, and many other types</a:t>
            </a:r>
          </a:p>
          <a:p>
            <a:pPr marL="342900" indent="-342900">
              <a:buFont typeface="Arial" panose="020B0604020202020204" pitchFamily="34" charset="0"/>
              <a:buChar char="•"/>
            </a:pPr>
            <a:r>
              <a:rPr lang="en-GB" dirty="0" err="1"/>
              <a:t>IaC</a:t>
            </a:r>
            <a:r>
              <a:rPr lang="en-GB" dirty="0"/>
              <a:t> will allow us to be more agile with tighter feedback loops and faster deployments</a:t>
            </a:r>
          </a:p>
        </p:txBody>
      </p:sp>
    </p:spTree>
    <p:extLst>
      <p:ext uri="{BB962C8B-B14F-4D97-AF65-F5344CB8AC3E}">
        <p14:creationId xmlns:p14="http://schemas.microsoft.com/office/powerpoint/2010/main" val="209979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48C6-50D9-F7F5-514A-4515CC2736E7}"/>
              </a:ext>
            </a:extLst>
          </p:cNvPr>
          <p:cNvSpPr>
            <a:spLocks noGrp="1"/>
          </p:cNvSpPr>
          <p:nvPr>
            <p:ph type="title"/>
          </p:nvPr>
        </p:nvSpPr>
        <p:spPr/>
        <p:txBody>
          <a:bodyPr/>
          <a:lstStyle/>
          <a:p>
            <a:r>
              <a:rPr lang="en-GB" dirty="0"/>
              <a:t>Declarative &amp; Consistent Environments via Code</a:t>
            </a:r>
          </a:p>
        </p:txBody>
      </p:sp>
      <p:sp>
        <p:nvSpPr>
          <p:cNvPr id="3" name="Content Placeholder 2">
            <a:extLst>
              <a:ext uri="{FF2B5EF4-FFF2-40B4-BE49-F238E27FC236}">
                <a16:creationId xmlns:a16="http://schemas.microsoft.com/office/drawing/2014/main" id="{ED6EC3F8-0B56-0CE3-D6E5-915CCDDBBDC6}"/>
              </a:ext>
            </a:extLst>
          </p:cNvPr>
          <p:cNvSpPr>
            <a:spLocks noGrp="1"/>
          </p:cNvSpPr>
          <p:nvPr>
            <p:ph idx="1"/>
          </p:nvPr>
        </p:nvSpPr>
        <p:spPr>
          <a:xfrm>
            <a:off x="6652950" y="1150837"/>
            <a:ext cx="5021182" cy="2002535"/>
          </a:xfrm>
        </p:spPr>
        <p:txBody>
          <a:bodyPr>
            <a:normAutofit/>
          </a:bodyPr>
          <a:lstStyle/>
          <a:p>
            <a:r>
              <a:rPr lang="en-GB" sz="1600" dirty="0"/>
              <a:t>Infrastructure as Code (</a:t>
            </a:r>
            <a:r>
              <a:rPr lang="en-GB" sz="1600" dirty="0" err="1"/>
              <a:t>IaC</a:t>
            </a:r>
            <a:r>
              <a:rPr lang="en-GB" sz="1600" dirty="0"/>
              <a:t>) is the managing and provisioning of </a:t>
            </a:r>
            <a:r>
              <a:rPr lang="en-GB" sz="1600" b="1" dirty="0"/>
              <a:t>infrastructure through code instead of through manual processes</a:t>
            </a:r>
            <a:r>
              <a:rPr lang="en-GB" sz="1600" dirty="0"/>
              <a:t>. With </a:t>
            </a:r>
            <a:r>
              <a:rPr lang="en-GB" sz="1600" dirty="0" err="1"/>
              <a:t>IaC</a:t>
            </a:r>
            <a:r>
              <a:rPr lang="en-GB" sz="1600" dirty="0"/>
              <a:t>, configuration files are created that contain your infrastructure specifications, which makes it easier to edit and distribute configurations.</a:t>
            </a:r>
          </a:p>
        </p:txBody>
      </p:sp>
      <p:sp>
        <p:nvSpPr>
          <p:cNvPr id="4" name="Content Placeholder 2">
            <a:extLst>
              <a:ext uri="{FF2B5EF4-FFF2-40B4-BE49-F238E27FC236}">
                <a16:creationId xmlns:a16="http://schemas.microsoft.com/office/drawing/2014/main" id="{D023B9E4-FFBB-027E-06BE-84C041E7920E}"/>
              </a:ext>
            </a:extLst>
          </p:cNvPr>
          <p:cNvSpPr txBox="1">
            <a:spLocks/>
          </p:cNvSpPr>
          <p:nvPr/>
        </p:nvSpPr>
        <p:spPr>
          <a:xfrm>
            <a:off x="6652950" y="4061253"/>
            <a:ext cx="5021182" cy="245973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Infrastructure as code (</a:t>
            </a:r>
            <a:r>
              <a:rPr lang="en-GB" sz="1600" dirty="0" err="1"/>
              <a:t>IaC</a:t>
            </a:r>
            <a:r>
              <a:rPr lang="en-GB" sz="1600" dirty="0"/>
              <a:t>) uses DevOps methodology and </a:t>
            </a:r>
            <a:r>
              <a:rPr lang="en-GB" sz="1600" b="1" dirty="0"/>
              <a:t>versioning with a descriptive model</a:t>
            </a:r>
            <a:r>
              <a:rPr lang="en-GB" sz="1600" dirty="0"/>
              <a:t> to define and deploy infrastructure, such as networks, virtual machines, load balancers, and connection topologies. Just as the same source code always generates the same binary, </a:t>
            </a:r>
            <a:r>
              <a:rPr lang="en-GB" sz="1600" b="1" dirty="0"/>
              <a:t>an </a:t>
            </a:r>
            <a:r>
              <a:rPr lang="en-GB" sz="1600" b="1" dirty="0" err="1"/>
              <a:t>IaC</a:t>
            </a:r>
            <a:r>
              <a:rPr lang="en-GB" sz="1600" b="1" dirty="0"/>
              <a:t> model generates the same environment every time it deploys</a:t>
            </a:r>
            <a:r>
              <a:rPr lang="en-GB" sz="1600" dirty="0"/>
              <a:t>.</a:t>
            </a:r>
          </a:p>
        </p:txBody>
      </p:sp>
      <p:pic>
        <p:nvPicPr>
          <p:cNvPr id="1032" name="Picture 8">
            <a:extLst>
              <a:ext uri="{FF2B5EF4-FFF2-40B4-BE49-F238E27FC236}">
                <a16:creationId xmlns:a16="http://schemas.microsoft.com/office/drawing/2014/main" id="{11B3D18B-E8D9-A54B-F87F-43624F363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647" y="3539004"/>
            <a:ext cx="1932251" cy="4113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CF3A36E-F90D-716B-8C6B-2CAD06111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646" y="582545"/>
            <a:ext cx="1932251" cy="4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6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A415-EC55-91B0-56F5-409B455C4A9B}"/>
              </a:ext>
            </a:extLst>
          </p:cNvPr>
          <p:cNvSpPr>
            <a:spLocks noGrp="1"/>
          </p:cNvSpPr>
          <p:nvPr>
            <p:ph type="title"/>
          </p:nvPr>
        </p:nvSpPr>
        <p:spPr/>
        <p:txBody>
          <a:bodyPr>
            <a:normAutofit/>
          </a:bodyPr>
          <a:lstStyle/>
          <a:p>
            <a:r>
              <a:rPr lang="en-GB" dirty="0"/>
              <a:t>The problems with manual infrastructure approaches</a:t>
            </a:r>
            <a:endParaRPr lang="en-GB" i="1" dirty="0"/>
          </a:p>
        </p:txBody>
      </p:sp>
      <p:sp>
        <p:nvSpPr>
          <p:cNvPr id="3" name="Content Placeholder 2">
            <a:extLst>
              <a:ext uri="{FF2B5EF4-FFF2-40B4-BE49-F238E27FC236}">
                <a16:creationId xmlns:a16="http://schemas.microsoft.com/office/drawing/2014/main" id="{A524F2B5-B7AE-C260-A3BB-EE9A7C3D2027}"/>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dirty="0"/>
              <a:t>Human error. It’s easy to create infrastructure with any method; but it’s not easy to consistently produce the same result when running scripts ad-hoc, “one-off” deployments, and natural changes over time.</a:t>
            </a:r>
          </a:p>
          <a:p>
            <a:pPr marL="342900" indent="-342900">
              <a:buFont typeface="Arial" panose="020B0604020202020204" pitchFamily="34" charset="0"/>
              <a:buChar char="•"/>
            </a:pPr>
            <a:r>
              <a:rPr lang="en-GB" dirty="0"/>
              <a:t>Lack of consistency. Multiple tools, scripts, tools, and methodologies require more time spend on ensuring correctness and consistency.</a:t>
            </a:r>
          </a:p>
          <a:p>
            <a:pPr marL="342900" indent="-342900">
              <a:buFont typeface="Arial" panose="020B0604020202020204" pitchFamily="34" charset="0"/>
              <a:buChar char="•"/>
            </a:pPr>
            <a:r>
              <a:rPr lang="en-GB" dirty="0"/>
              <a:t>Scaling becomes too hard and has limited reproducibility.</a:t>
            </a:r>
          </a:p>
          <a:p>
            <a:pPr marL="342900" indent="-342900">
              <a:buFont typeface="Arial" panose="020B0604020202020204" pitchFamily="34" charset="0"/>
              <a:buChar char="•"/>
            </a:pPr>
            <a:r>
              <a:rPr lang="en-GB" dirty="0"/>
              <a:t>Slower feedback loop. Deployment becomes slower, feedback becomes slower, development becomes slower.</a:t>
            </a:r>
          </a:p>
        </p:txBody>
      </p:sp>
    </p:spTree>
    <p:extLst>
      <p:ext uri="{BB962C8B-B14F-4D97-AF65-F5344CB8AC3E}">
        <p14:creationId xmlns:p14="http://schemas.microsoft.com/office/powerpoint/2010/main" val="23415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D3D3-57FB-AE7D-D764-2D4111A3851C}"/>
              </a:ext>
            </a:extLst>
          </p:cNvPr>
          <p:cNvSpPr>
            <a:spLocks noGrp="1"/>
          </p:cNvSpPr>
          <p:nvPr>
            <p:ph type="title"/>
          </p:nvPr>
        </p:nvSpPr>
        <p:spPr/>
        <p:txBody>
          <a:bodyPr/>
          <a:lstStyle/>
          <a:p>
            <a:r>
              <a:rPr lang="en-GB" dirty="0"/>
              <a:t>Automated, declarative, maintainable infrastructure as code</a:t>
            </a:r>
          </a:p>
        </p:txBody>
      </p:sp>
      <p:sp>
        <p:nvSpPr>
          <p:cNvPr id="3" name="Content Placeholder 2">
            <a:extLst>
              <a:ext uri="{FF2B5EF4-FFF2-40B4-BE49-F238E27FC236}">
                <a16:creationId xmlns:a16="http://schemas.microsoft.com/office/drawing/2014/main" id="{84940F30-31D6-AB0E-CDE6-9D178C82D4AD}"/>
              </a:ext>
            </a:extLst>
          </p:cNvPr>
          <p:cNvSpPr>
            <a:spLocks noGrp="1"/>
          </p:cNvSpPr>
          <p:nvPr>
            <p:ph idx="1"/>
          </p:nvPr>
        </p:nvSpPr>
        <p:spPr>
          <a:xfrm>
            <a:off x="6662168" y="969264"/>
            <a:ext cx="5021182" cy="5617803"/>
          </a:xfrm>
        </p:spPr>
        <p:txBody>
          <a:bodyPr/>
          <a:lstStyle/>
          <a:p>
            <a:pPr marL="342900" indent="-342900">
              <a:buFont typeface="Arial" panose="020B0604020202020204" pitchFamily="34" charset="0"/>
              <a:buChar char="•"/>
            </a:pPr>
            <a:r>
              <a:rPr lang="en-GB" dirty="0"/>
              <a:t>Infrastructure should not be at risk of becoming fragile, resistant to change, or practically impossible to redeploy</a:t>
            </a:r>
          </a:p>
          <a:p>
            <a:pPr marL="342900" indent="-342900">
              <a:buFont typeface="Arial" panose="020B0604020202020204" pitchFamily="34" charset="0"/>
              <a:buChar char="•"/>
            </a:pPr>
            <a:r>
              <a:rPr lang="en-GB" dirty="0"/>
              <a:t>Infrastructure should be able to be version controlled, expressed in written language form, able to be shared, changed, and updated</a:t>
            </a:r>
          </a:p>
          <a:p>
            <a:pPr marL="342900" indent="-342900">
              <a:buFont typeface="Arial" panose="020B0604020202020204" pitchFamily="34" charset="0"/>
              <a:buChar char="•"/>
            </a:pPr>
            <a:r>
              <a:rPr lang="en-GB" dirty="0"/>
              <a:t>Infrastructure should be able to be created and destroyed in minutes – not months</a:t>
            </a:r>
          </a:p>
          <a:p>
            <a:pPr marL="342900" indent="-342900">
              <a:buFont typeface="Arial" panose="020B0604020202020204" pitchFamily="34" charset="0"/>
              <a:buChar char="•"/>
            </a:pPr>
            <a:r>
              <a:rPr lang="en-GB" dirty="0"/>
              <a:t>Infrastructure should be </a:t>
            </a:r>
            <a:r>
              <a:rPr lang="en-GB" i="1" dirty="0"/>
              <a:t>declared as code</a:t>
            </a:r>
            <a:r>
              <a:rPr lang="en-GB" dirty="0"/>
              <a:t> and anyone that needs should be able to make infrastructure changes and have it deployed automatically</a:t>
            </a:r>
          </a:p>
        </p:txBody>
      </p:sp>
    </p:spTree>
    <p:extLst>
      <p:ext uri="{BB962C8B-B14F-4D97-AF65-F5344CB8AC3E}">
        <p14:creationId xmlns:p14="http://schemas.microsoft.com/office/powerpoint/2010/main" val="137623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185F-7C21-CA61-16DD-81F2E1DF3E28}"/>
              </a:ext>
            </a:extLst>
          </p:cNvPr>
          <p:cNvSpPr>
            <a:spLocks noGrp="1"/>
          </p:cNvSpPr>
          <p:nvPr>
            <p:ph type="title"/>
          </p:nvPr>
        </p:nvSpPr>
        <p:spPr/>
        <p:txBody>
          <a:bodyPr/>
          <a:lstStyle/>
          <a:p>
            <a:r>
              <a:rPr lang="en-GB" dirty="0"/>
              <a:t>Popular </a:t>
            </a:r>
            <a:r>
              <a:rPr lang="en-GB" dirty="0" err="1"/>
              <a:t>IaC</a:t>
            </a:r>
            <a:r>
              <a:rPr lang="en-GB" dirty="0"/>
              <a:t> solutions</a:t>
            </a:r>
          </a:p>
        </p:txBody>
      </p:sp>
      <p:sp>
        <p:nvSpPr>
          <p:cNvPr id="3" name="Content Placeholder 2">
            <a:extLst>
              <a:ext uri="{FF2B5EF4-FFF2-40B4-BE49-F238E27FC236}">
                <a16:creationId xmlns:a16="http://schemas.microsoft.com/office/drawing/2014/main" id="{E5C9E74C-527D-707B-C27C-227AD2370635}"/>
              </a:ext>
            </a:extLst>
          </p:cNvPr>
          <p:cNvSpPr>
            <a:spLocks noGrp="1"/>
          </p:cNvSpPr>
          <p:nvPr>
            <p:ph idx="1"/>
          </p:nvPr>
        </p:nvSpPr>
        <p:spPr/>
        <p:txBody>
          <a:bodyPr/>
          <a:lstStyle/>
          <a:p>
            <a:pPr marL="342900" indent="-342900">
              <a:buFont typeface="Arial" panose="020B0604020202020204" pitchFamily="34" charset="0"/>
              <a:buChar char="•"/>
            </a:pPr>
            <a:r>
              <a:rPr lang="en-GB" dirty="0"/>
              <a:t>In general terms there are two broad categories of </a:t>
            </a:r>
            <a:r>
              <a:rPr lang="en-GB" dirty="0" err="1"/>
              <a:t>IaC</a:t>
            </a:r>
            <a:r>
              <a:rPr lang="en-GB" dirty="0"/>
              <a:t>: imperative and declarative.</a:t>
            </a:r>
          </a:p>
          <a:p>
            <a:pPr marL="342900" indent="-342900">
              <a:buFont typeface="Arial" panose="020B0604020202020204" pitchFamily="34" charset="0"/>
              <a:buChar char="•"/>
            </a:pPr>
            <a:r>
              <a:rPr lang="en-GB" dirty="0"/>
              <a:t>Imperative </a:t>
            </a:r>
            <a:r>
              <a:rPr lang="en-GB" dirty="0" err="1"/>
              <a:t>IaC</a:t>
            </a:r>
            <a:r>
              <a:rPr lang="en-GB" dirty="0"/>
              <a:t> is using existing languages and frameworks to create infrastructure step by step by indicating </a:t>
            </a:r>
            <a:r>
              <a:rPr lang="en-GB" i="1" dirty="0"/>
              <a:t>how</a:t>
            </a:r>
            <a:r>
              <a:rPr lang="en-GB" dirty="0"/>
              <a:t> the infrastructure should exist</a:t>
            </a:r>
          </a:p>
          <a:p>
            <a:pPr marL="342900" indent="-342900">
              <a:buFont typeface="Arial" panose="020B0604020202020204" pitchFamily="34" charset="0"/>
              <a:buChar char="•"/>
            </a:pPr>
            <a:r>
              <a:rPr lang="en-GB" dirty="0"/>
              <a:t>Declarative </a:t>
            </a:r>
            <a:r>
              <a:rPr lang="en-GB" dirty="0" err="1"/>
              <a:t>IaC</a:t>
            </a:r>
            <a:r>
              <a:rPr lang="en-GB" dirty="0"/>
              <a:t> is using schema-based Domain Specific Languages (DSLs) to indicate </a:t>
            </a:r>
            <a:r>
              <a:rPr lang="en-GB" i="1" dirty="0"/>
              <a:t>what</a:t>
            </a:r>
            <a:r>
              <a:rPr lang="en-GB" dirty="0"/>
              <a:t> infrastructure must exist</a:t>
            </a:r>
          </a:p>
        </p:txBody>
      </p:sp>
      <p:pic>
        <p:nvPicPr>
          <p:cNvPr id="4" name="Picture 2" descr="AWS Cloud Development Kit">
            <a:extLst>
              <a:ext uri="{FF2B5EF4-FFF2-40B4-BE49-F238E27FC236}">
                <a16:creationId xmlns:a16="http://schemas.microsoft.com/office/drawing/2014/main" id="{710B36EC-C495-EAB9-2013-0FC45AE1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9699">
            <a:off x="225908" y="3221075"/>
            <a:ext cx="2794226" cy="10555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94EE8B-234D-077A-D9CA-C3A97AED1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0089">
            <a:off x="147968" y="5520261"/>
            <a:ext cx="3387424" cy="813776"/>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1E1F2048-46E7-10D5-BF8E-6B893C3872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058641">
            <a:off x="2291842" y="4085480"/>
            <a:ext cx="2990857" cy="745955"/>
          </a:xfrm>
          <a:prstGeom prst="rect">
            <a:avLst/>
          </a:prstGeom>
        </p:spPr>
      </p:pic>
      <p:grpSp>
        <p:nvGrpSpPr>
          <p:cNvPr id="11" name="Group 10">
            <a:extLst>
              <a:ext uri="{FF2B5EF4-FFF2-40B4-BE49-F238E27FC236}">
                <a16:creationId xmlns:a16="http://schemas.microsoft.com/office/drawing/2014/main" id="{F6871383-DC3F-3E12-0271-79B179740801}"/>
              </a:ext>
            </a:extLst>
          </p:cNvPr>
          <p:cNvGrpSpPr/>
          <p:nvPr/>
        </p:nvGrpSpPr>
        <p:grpSpPr>
          <a:xfrm rot="836004">
            <a:off x="3812817" y="5449192"/>
            <a:ext cx="3276935" cy="983920"/>
            <a:chOff x="4215872" y="5140362"/>
            <a:chExt cx="3276935" cy="983920"/>
          </a:xfrm>
        </p:grpSpPr>
        <p:pic>
          <p:nvPicPr>
            <p:cNvPr id="2056" name="Picture 8" descr="Dummies guide to Automating Azure Deployments with ARM Templates | by  Rajesh Rajamani | CloudForDummies | Medium">
              <a:extLst>
                <a:ext uri="{FF2B5EF4-FFF2-40B4-BE49-F238E27FC236}">
                  <a16:creationId xmlns:a16="http://schemas.microsoft.com/office/drawing/2014/main" id="{6E6AF8B3-9D27-757B-4A11-3367D8953B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872" y="5140362"/>
              <a:ext cx="2361409" cy="98392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79B438C4-30D7-B18F-AEF6-7854332560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2031" y="5140362"/>
              <a:ext cx="900776" cy="900776"/>
            </a:xfrm>
            <a:prstGeom prst="rect">
              <a:avLst/>
            </a:prstGeom>
          </p:spPr>
        </p:pic>
      </p:grpSp>
      <p:pic>
        <p:nvPicPr>
          <p:cNvPr id="2060" name="Picture 12" descr="AWS CloudFormation | SUE Cloud &amp; IT | Download Price List Now">
            <a:extLst>
              <a:ext uri="{FF2B5EF4-FFF2-40B4-BE49-F238E27FC236}">
                <a16:creationId xmlns:a16="http://schemas.microsoft.com/office/drawing/2014/main" id="{B819801D-C6DF-5E8D-4F98-BFC8953051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00927">
            <a:off x="3066554" y="2480809"/>
            <a:ext cx="3553840" cy="177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7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A8AD-1912-539B-DBFA-05BBD966D54D}"/>
              </a:ext>
            </a:extLst>
          </p:cNvPr>
          <p:cNvSpPr>
            <a:spLocks noGrp="1"/>
          </p:cNvSpPr>
          <p:nvPr>
            <p:ph type="title"/>
          </p:nvPr>
        </p:nvSpPr>
        <p:spPr/>
        <p:txBody>
          <a:bodyPr/>
          <a:lstStyle/>
          <a:p>
            <a:r>
              <a:rPr lang="en-GB" dirty="0"/>
              <a:t>Popular </a:t>
            </a:r>
            <a:r>
              <a:rPr lang="en-GB" dirty="0" err="1"/>
              <a:t>IaC</a:t>
            </a:r>
            <a:r>
              <a:rPr lang="en-GB" dirty="0"/>
              <a:t> solutions</a:t>
            </a:r>
          </a:p>
        </p:txBody>
      </p:sp>
      <p:sp>
        <p:nvSpPr>
          <p:cNvPr id="3" name="Content Placeholder 2">
            <a:extLst>
              <a:ext uri="{FF2B5EF4-FFF2-40B4-BE49-F238E27FC236}">
                <a16:creationId xmlns:a16="http://schemas.microsoft.com/office/drawing/2014/main" id="{81C2BB7D-CB09-7D43-E6A5-4C79FD7124DB}"/>
              </a:ext>
            </a:extLst>
          </p:cNvPr>
          <p:cNvSpPr>
            <a:spLocks noGrp="1"/>
          </p:cNvSpPr>
          <p:nvPr>
            <p:ph idx="1"/>
          </p:nvPr>
        </p:nvSpPr>
        <p:spPr/>
        <p:txBody>
          <a:bodyPr/>
          <a:lstStyle/>
          <a:p>
            <a:r>
              <a:rPr lang="en-GB" dirty="0"/>
              <a:t>Popular </a:t>
            </a:r>
            <a:r>
              <a:rPr lang="en-GB" dirty="0" err="1"/>
              <a:t>IaC</a:t>
            </a:r>
            <a:r>
              <a:rPr lang="en-GB" dirty="0"/>
              <a:t> tools have different design philosophies; imperative vs declarative, DSLs vs existing language, cloud agnostic vs cloud specific, stateful vs stateless</a:t>
            </a:r>
          </a:p>
        </p:txBody>
      </p:sp>
      <p:graphicFrame>
        <p:nvGraphicFramePr>
          <p:cNvPr id="10" name="Table 9">
            <a:extLst>
              <a:ext uri="{FF2B5EF4-FFF2-40B4-BE49-F238E27FC236}">
                <a16:creationId xmlns:a16="http://schemas.microsoft.com/office/drawing/2014/main" id="{FEA8C200-D2B1-22D5-DCDF-55E7122C6044}"/>
              </a:ext>
            </a:extLst>
          </p:cNvPr>
          <p:cNvGraphicFramePr>
            <a:graphicFrameLocks noGrp="1"/>
          </p:cNvGraphicFramePr>
          <p:nvPr>
            <p:extLst>
              <p:ext uri="{D42A27DB-BD31-4B8C-83A1-F6EECF244321}">
                <p14:modId xmlns:p14="http://schemas.microsoft.com/office/powerpoint/2010/main" val="1618490932"/>
              </p:ext>
            </p:extLst>
          </p:nvPr>
        </p:nvGraphicFramePr>
        <p:xfrm>
          <a:off x="517870" y="2810932"/>
          <a:ext cx="11165482" cy="3962400"/>
        </p:xfrm>
        <a:graphic>
          <a:graphicData uri="http://schemas.openxmlformats.org/drawingml/2006/table">
            <a:tbl>
              <a:tblPr firstRow="1" bandRow="1">
                <a:tableStyleId>{793D81CF-94F2-401A-BA57-92F5A7B2D0C5}</a:tableStyleId>
              </a:tblPr>
              <a:tblGrid>
                <a:gridCol w="1775802">
                  <a:extLst>
                    <a:ext uri="{9D8B030D-6E8A-4147-A177-3AD203B41FA5}">
                      <a16:colId xmlns:a16="http://schemas.microsoft.com/office/drawing/2014/main" val="2822033750"/>
                    </a:ext>
                  </a:extLst>
                </a:gridCol>
                <a:gridCol w="1877936">
                  <a:extLst>
                    <a:ext uri="{9D8B030D-6E8A-4147-A177-3AD203B41FA5}">
                      <a16:colId xmlns:a16="http://schemas.microsoft.com/office/drawing/2014/main" val="2492740923"/>
                    </a:ext>
                  </a:extLst>
                </a:gridCol>
                <a:gridCol w="1877936">
                  <a:extLst>
                    <a:ext uri="{9D8B030D-6E8A-4147-A177-3AD203B41FA5}">
                      <a16:colId xmlns:a16="http://schemas.microsoft.com/office/drawing/2014/main" val="1830415555"/>
                    </a:ext>
                  </a:extLst>
                </a:gridCol>
                <a:gridCol w="1877936">
                  <a:extLst>
                    <a:ext uri="{9D8B030D-6E8A-4147-A177-3AD203B41FA5}">
                      <a16:colId xmlns:a16="http://schemas.microsoft.com/office/drawing/2014/main" val="1896883526"/>
                    </a:ext>
                  </a:extLst>
                </a:gridCol>
                <a:gridCol w="1877936">
                  <a:extLst>
                    <a:ext uri="{9D8B030D-6E8A-4147-A177-3AD203B41FA5}">
                      <a16:colId xmlns:a16="http://schemas.microsoft.com/office/drawing/2014/main" val="947878498"/>
                    </a:ext>
                  </a:extLst>
                </a:gridCol>
                <a:gridCol w="1877936">
                  <a:extLst>
                    <a:ext uri="{9D8B030D-6E8A-4147-A177-3AD203B41FA5}">
                      <a16:colId xmlns:a16="http://schemas.microsoft.com/office/drawing/2014/main" val="3249700423"/>
                    </a:ext>
                  </a:extLst>
                </a:gridCol>
              </a:tblGrid>
              <a:tr h="313406">
                <a:tc>
                  <a:txBody>
                    <a:bodyPr/>
                    <a:lstStyle/>
                    <a:p>
                      <a:endParaRPr lang="en-GB" sz="1600" dirty="0"/>
                    </a:p>
                  </a:txBody>
                  <a:tcPr/>
                </a:tc>
                <a:tc>
                  <a:txBody>
                    <a:bodyPr/>
                    <a:lstStyle/>
                    <a:p>
                      <a:r>
                        <a:rPr lang="en-GB" sz="1400" b="1" dirty="0"/>
                        <a:t>Conventions</a:t>
                      </a:r>
                    </a:p>
                  </a:txBody>
                  <a:tcPr/>
                </a:tc>
                <a:tc>
                  <a:txBody>
                    <a:bodyPr/>
                    <a:lstStyle/>
                    <a:p>
                      <a:r>
                        <a:rPr lang="en-GB" sz="1400" b="1" dirty="0"/>
                        <a:t>Declarative</a:t>
                      </a:r>
                    </a:p>
                  </a:txBody>
                  <a:tcPr/>
                </a:tc>
                <a:tc>
                  <a:txBody>
                    <a:bodyPr/>
                    <a:lstStyle/>
                    <a:p>
                      <a:r>
                        <a:rPr lang="en-GB" sz="1400" b="1" dirty="0"/>
                        <a:t>DSL</a:t>
                      </a:r>
                    </a:p>
                  </a:txBody>
                  <a:tcPr/>
                </a:tc>
                <a:tc>
                  <a:txBody>
                    <a:bodyPr/>
                    <a:lstStyle/>
                    <a:p>
                      <a:r>
                        <a:rPr lang="en-GB" sz="1400" b="1" dirty="0"/>
                        <a:t>Cloud Agnostic</a:t>
                      </a:r>
                    </a:p>
                  </a:txBody>
                  <a:tcPr/>
                </a:tc>
                <a:tc>
                  <a:txBody>
                    <a:bodyPr/>
                    <a:lstStyle/>
                    <a:p>
                      <a:r>
                        <a:rPr lang="en-GB" sz="1400" b="1" dirty="0"/>
                        <a:t>Stateless</a:t>
                      </a:r>
                    </a:p>
                  </a:txBody>
                  <a:tcPr/>
                </a:tc>
                <a:extLst>
                  <a:ext uri="{0D108BD9-81ED-4DB2-BD59-A6C34878D82A}">
                    <a16:rowId xmlns:a16="http://schemas.microsoft.com/office/drawing/2014/main" val="2066528217"/>
                  </a:ext>
                </a:extLst>
              </a:tr>
              <a:tr h="518160">
                <a:tc>
                  <a:txBody>
                    <a:bodyPr/>
                    <a:lstStyle/>
                    <a:p>
                      <a:r>
                        <a:rPr lang="en-GB" sz="1400" dirty="0"/>
                        <a:t>Nix/</a:t>
                      </a:r>
                      <a:r>
                        <a:rPr lang="en-GB" sz="1400" dirty="0" err="1"/>
                        <a:t>NixOS</a:t>
                      </a:r>
                      <a:endParaRPr lang="en-GB" sz="1400" dirty="0"/>
                    </a:p>
                  </a:txBody>
                  <a:tcPr/>
                </a:tc>
                <a:tc>
                  <a:txBody>
                    <a:bodyPr/>
                    <a:lstStyle/>
                    <a:p>
                      <a:r>
                        <a:rPr lang="en-GB" sz="1400" dirty="0"/>
                        <a:t>✅</a:t>
                      </a:r>
                      <a:endParaRPr lang="en-GB" sz="1400" b="1" dirty="0"/>
                    </a:p>
                  </a:txBody>
                  <a:tcPr/>
                </a:tc>
                <a:tc>
                  <a:txBody>
                    <a:bodyPr/>
                    <a:lstStyle/>
                    <a:p>
                      <a:r>
                        <a:rPr lang="en-GB" sz="1400" dirty="0"/>
                        <a:t>✅</a:t>
                      </a:r>
                      <a:endParaRPr lang="en-GB" sz="1400" b="1" dirty="0"/>
                    </a:p>
                  </a:txBody>
                  <a:tcPr/>
                </a:tc>
                <a:tc>
                  <a:txBody>
                    <a:bodyPr/>
                    <a:lstStyle/>
                    <a:p>
                      <a:r>
                        <a:rPr lang="en-GB" sz="1400" dirty="0"/>
                        <a:t>✅</a:t>
                      </a:r>
                      <a:endParaRPr lang="en-GB" sz="1400" b="1" dirty="0"/>
                    </a:p>
                  </a:txBody>
                  <a:tcPr/>
                </a:tc>
                <a:tc>
                  <a:txBody>
                    <a:bodyPr/>
                    <a:lstStyle/>
                    <a:p>
                      <a:r>
                        <a:rPr lang="en-GB" sz="1400" dirty="0"/>
                        <a:t>✅</a:t>
                      </a:r>
                      <a:endParaRPr lang="en-GB" sz="1400" b="1" dirty="0"/>
                    </a:p>
                  </a:txBody>
                  <a:tcPr/>
                </a:tc>
                <a:tc>
                  <a:txBody>
                    <a:bodyPr/>
                    <a:lstStyle/>
                    <a:p>
                      <a:r>
                        <a:rPr lang="en-GB" sz="1400" dirty="0"/>
                        <a:t>✅</a:t>
                      </a:r>
                      <a:endParaRPr lang="en-GB" sz="1400" b="1" dirty="0"/>
                    </a:p>
                  </a:txBody>
                  <a:tcPr/>
                </a:tc>
                <a:extLst>
                  <a:ext uri="{0D108BD9-81ED-4DB2-BD59-A6C34878D82A}">
                    <a16:rowId xmlns:a16="http://schemas.microsoft.com/office/drawing/2014/main" val="1670092546"/>
                  </a:ext>
                </a:extLst>
              </a:tr>
              <a:tr h="518160">
                <a:tc>
                  <a:txBody>
                    <a:bodyPr/>
                    <a:lstStyle/>
                    <a:p>
                      <a:r>
                        <a:rPr lang="en-GB" sz="1400" dirty="0"/>
                        <a:t>Terraform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1401390173"/>
                  </a:ext>
                </a:extLst>
              </a:tr>
              <a:tr h="518160">
                <a:tc>
                  <a:txBody>
                    <a:bodyPr/>
                    <a:lstStyle/>
                    <a:p>
                      <a:r>
                        <a:rPr lang="en-GB" sz="1400" dirty="0"/>
                        <a:t>AWS </a:t>
                      </a:r>
                      <a:r>
                        <a:rPr lang="en-GB" sz="1400" dirty="0" err="1"/>
                        <a:t>Cloudformation</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r>
                        <a:rPr lang="en-GB" sz="1400" dirty="0"/>
                        <a:t>✅</a:t>
                      </a:r>
                    </a:p>
                  </a:txBody>
                  <a:tcPr/>
                </a:tc>
                <a:tc>
                  <a:txBody>
                    <a:bodyPr/>
                    <a:lstStyle/>
                    <a:p>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4031118272"/>
                  </a:ext>
                </a:extLst>
              </a:tr>
              <a:tr h="518160">
                <a:tc>
                  <a:txBody>
                    <a:bodyPr/>
                    <a:lstStyle/>
                    <a:p>
                      <a:r>
                        <a:rPr lang="en-GB" sz="1400" dirty="0"/>
                        <a:t>Azure ARM/Bicep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p>
                      <a:endParaRPr lang="en-GB" sz="1400" dirty="0"/>
                    </a:p>
                  </a:txBody>
                  <a:tcPr/>
                </a:tc>
                <a:tc>
                  <a:txBody>
                    <a:bodyPr/>
                    <a:lstStyle/>
                    <a:p>
                      <a:r>
                        <a:rPr lang="en-GB" sz="1400" dirty="0"/>
                        <a:t>❌</a:t>
                      </a:r>
                    </a:p>
                  </a:txBody>
                  <a:tcPr/>
                </a:tc>
                <a:tc>
                  <a:txBody>
                    <a:bodyPr/>
                    <a:lstStyle/>
                    <a:p>
                      <a:r>
                        <a:rPr lang="en-GB" sz="1400" dirty="0"/>
                        <a:t>✅</a:t>
                      </a:r>
                    </a:p>
                  </a:txBody>
                  <a:tcPr/>
                </a:tc>
                <a:extLst>
                  <a:ext uri="{0D108BD9-81ED-4DB2-BD59-A6C34878D82A}">
                    <a16:rowId xmlns:a16="http://schemas.microsoft.com/office/drawing/2014/main" val="3718993161"/>
                  </a:ext>
                </a:extLst>
              </a:tr>
              <a:tr h="518160">
                <a:tc>
                  <a:txBody>
                    <a:bodyPr/>
                    <a:lstStyle/>
                    <a:p>
                      <a:r>
                        <a:rPr lang="en-GB" sz="1400" dirty="0"/>
                        <a:t>AWS CDK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557187088"/>
                  </a:ext>
                </a:extLst>
              </a:tr>
              <a:tr h="518160">
                <a:tc>
                  <a:txBody>
                    <a:bodyPr/>
                    <a:lstStyle/>
                    <a:p>
                      <a:r>
                        <a:rPr lang="en-GB" sz="1400" dirty="0" err="1"/>
                        <a:t>Pulumi</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a:t>
                      </a:r>
                      <a:endParaRPr lang="en-GB" sz="1400" dirty="0">
                        <a:effectLst/>
                      </a:endParaRPr>
                    </a:p>
                  </a:txBody>
                  <a:tcPr/>
                </a:tc>
                <a:extLst>
                  <a:ext uri="{0D108BD9-81ED-4DB2-BD59-A6C34878D82A}">
                    <a16:rowId xmlns:a16="http://schemas.microsoft.com/office/drawing/2014/main" val="574321963"/>
                  </a:ext>
                </a:extLst>
              </a:tr>
              <a:tr h="518160">
                <a:tc>
                  <a:txBody>
                    <a:bodyPr/>
                    <a:lstStyle/>
                    <a:p>
                      <a:r>
                        <a:rPr lang="en-GB" sz="1400" dirty="0"/>
                        <a:t>PowerShell, Bash, Ansible, Chef,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r>
                        <a:rPr lang="en-GB" sz="1400" b="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rPr>
                        <a:t>❌</a:t>
                      </a:r>
                      <a:endParaRPr lang="en-GB" sz="1400" dirty="0">
                        <a:effectLst/>
                      </a:endParaRPr>
                    </a:p>
                  </a:txBody>
                  <a:tcPr/>
                </a:tc>
                <a:extLst>
                  <a:ext uri="{0D108BD9-81ED-4DB2-BD59-A6C34878D82A}">
                    <a16:rowId xmlns:a16="http://schemas.microsoft.com/office/drawing/2014/main" val="3543341331"/>
                  </a:ext>
                </a:extLst>
              </a:tr>
            </a:tbl>
          </a:graphicData>
        </a:graphic>
      </p:graphicFrame>
    </p:spTree>
    <p:extLst>
      <p:ext uri="{BB962C8B-B14F-4D97-AF65-F5344CB8AC3E}">
        <p14:creationId xmlns:p14="http://schemas.microsoft.com/office/powerpoint/2010/main" val="237708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22EE-C07D-C041-A103-78A7C9C26F91}"/>
              </a:ext>
            </a:extLst>
          </p:cNvPr>
          <p:cNvSpPr>
            <a:spLocks noGrp="1"/>
          </p:cNvSpPr>
          <p:nvPr>
            <p:ph type="title"/>
          </p:nvPr>
        </p:nvSpPr>
        <p:spPr>
          <a:xfrm>
            <a:off x="517870" y="978408"/>
            <a:ext cx="5021182" cy="1756325"/>
          </a:xfrm>
        </p:spPr>
        <p:txBody>
          <a:bodyPr>
            <a:normAutofit/>
          </a:bodyPr>
          <a:lstStyle/>
          <a:p>
            <a:r>
              <a:rPr lang="en-GB" dirty="0" err="1"/>
              <a:t>IaC</a:t>
            </a:r>
            <a:r>
              <a:rPr lang="en-GB" dirty="0"/>
              <a:t> maturity rank</a:t>
            </a:r>
          </a:p>
        </p:txBody>
      </p:sp>
      <p:sp>
        <p:nvSpPr>
          <p:cNvPr id="3" name="Content Placeholder 2">
            <a:extLst>
              <a:ext uri="{FF2B5EF4-FFF2-40B4-BE49-F238E27FC236}">
                <a16:creationId xmlns:a16="http://schemas.microsoft.com/office/drawing/2014/main" id="{379900B5-C32A-12F4-841D-338108529D68}"/>
              </a:ext>
            </a:extLst>
          </p:cNvPr>
          <p:cNvSpPr>
            <a:spLocks noGrp="1"/>
          </p:cNvSpPr>
          <p:nvPr>
            <p:ph idx="1"/>
          </p:nvPr>
        </p:nvSpPr>
        <p:spPr>
          <a:xfrm>
            <a:off x="6662168" y="969265"/>
            <a:ext cx="5021182" cy="1570736"/>
          </a:xfrm>
        </p:spPr>
        <p:txBody>
          <a:bodyPr/>
          <a:lstStyle/>
          <a:p>
            <a:endParaRPr lang="en-GB" dirty="0"/>
          </a:p>
        </p:txBody>
      </p:sp>
      <p:graphicFrame>
        <p:nvGraphicFramePr>
          <p:cNvPr id="4" name="Table 3">
            <a:extLst>
              <a:ext uri="{FF2B5EF4-FFF2-40B4-BE49-F238E27FC236}">
                <a16:creationId xmlns:a16="http://schemas.microsoft.com/office/drawing/2014/main" id="{977E9570-3EF9-D915-D138-1DA9B68F1612}"/>
              </a:ext>
            </a:extLst>
          </p:cNvPr>
          <p:cNvGraphicFramePr>
            <a:graphicFrameLocks noGrp="1"/>
          </p:cNvGraphicFramePr>
          <p:nvPr>
            <p:extLst>
              <p:ext uri="{D42A27DB-BD31-4B8C-83A1-F6EECF244321}">
                <p14:modId xmlns:p14="http://schemas.microsoft.com/office/powerpoint/2010/main" val="326644223"/>
              </p:ext>
            </p:extLst>
          </p:nvPr>
        </p:nvGraphicFramePr>
        <p:xfrm>
          <a:off x="517869" y="2810932"/>
          <a:ext cx="8245131" cy="3048000"/>
        </p:xfrm>
        <a:graphic>
          <a:graphicData uri="http://schemas.openxmlformats.org/drawingml/2006/table">
            <a:tbl>
              <a:tblPr firstRow="1" bandRow="1">
                <a:tableStyleId>{793D81CF-94F2-401A-BA57-92F5A7B2D0C5}</a:tableStyleId>
              </a:tblPr>
              <a:tblGrid>
                <a:gridCol w="1954398">
                  <a:extLst>
                    <a:ext uri="{9D8B030D-6E8A-4147-A177-3AD203B41FA5}">
                      <a16:colId xmlns:a16="http://schemas.microsoft.com/office/drawing/2014/main" val="2822033750"/>
                    </a:ext>
                  </a:extLst>
                </a:gridCol>
                <a:gridCol w="6290733">
                  <a:extLst>
                    <a:ext uri="{9D8B030D-6E8A-4147-A177-3AD203B41FA5}">
                      <a16:colId xmlns:a16="http://schemas.microsoft.com/office/drawing/2014/main" val="2492740923"/>
                    </a:ext>
                  </a:extLst>
                </a:gridCol>
              </a:tblGrid>
              <a:tr h="313406">
                <a:tc>
                  <a:txBody>
                    <a:bodyPr/>
                    <a:lstStyle/>
                    <a:p>
                      <a:r>
                        <a:rPr lang="en-GB" sz="1600" dirty="0"/>
                        <a:t>Rank</a:t>
                      </a:r>
                    </a:p>
                  </a:txBody>
                  <a:tcPr/>
                </a:tc>
                <a:tc>
                  <a:txBody>
                    <a:bodyPr/>
                    <a:lstStyle/>
                    <a:p>
                      <a:r>
                        <a:rPr lang="en-GB" sz="1400" b="1" dirty="0"/>
                        <a:t>Solution</a:t>
                      </a:r>
                    </a:p>
                  </a:txBody>
                  <a:tcPr/>
                </a:tc>
                <a:extLst>
                  <a:ext uri="{0D108BD9-81ED-4DB2-BD59-A6C34878D82A}">
                    <a16:rowId xmlns:a16="http://schemas.microsoft.com/office/drawing/2014/main" val="2066528217"/>
                  </a:ext>
                </a:extLst>
              </a:tr>
              <a:tr h="518160">
                <a:tc>
                  <a:txBody>
                    <a:bodyPr/>
                    <a:lstStyle/>
                    <a:p>
                      <a:pPr algn="ctr"/>
                      <a:r>
                        <a:rPr lang="en-GB" sz="1400" b="1" dirty="0"/>
                        <a:t>A</a:t>
                      </a:r>
                    </a:p>
                  </a:txBody>
                  <a:tcPr anchor="ctr">
                    <a:solidFill>
                      <a:srgbClr val="00B050"/>
                    </a:solidFill>
                  </a:tcPr>
                </a:tc>
                <a:tc>
                  <a:txBody>
                    <a:bodyPr/>
                    <a:lstStyle/>
                    <a:p>
                      <a:r>
                        <a:rPr lang="en-GB" sz="1400" b="0" dirty="0"/>
                        <a:t>Automated CI/CD, fast feedback loops, declarative infrastructure as code, unique environments can be rapidly created with PRs in source control, frequent and low ceremony releases, multiple releases daily if desired, unit testing of </a:t>
                      </a:r>
                      <a:r>
                        <a:rPr lang="en-GB" sz="1400" b="0" dirty="0" err="1"/>
                        <a:t>IaC</a:t>
                      </a:r>
                      <a:endParaRPr lang="en-GB" sz="1400" b="0" dirty="0"/>
                    </a:p>
                  </a:txBody>
                  <a:tcPr>
                    <a:solidFill>
                      <a:schemeClr val="bg1"/>
                    </a:solidFill>
                  </a:tcPr>
                </a:tc>
                <a:extLst>
                  <a:ext uri="{0D108BD9-81ED-4DB2-BD59-A6C34878D82A}">
                    <a16:rowId xmlns:a16="http://schemas.microsoft.com/office/drawing/2014/main" val="1670092546"/>
                  </a:ext>
                </a:extLst>
              </a:tr>
              <a:tr h="518160">
                <a:tc>
                  <a:txBody>
                    <a:bodyPr/>
                    <a:lstStyle/>
                    <a:p>
                      <a:pPr algn="ctr"/>
                      <a:r>
                        <a:rPr lang="en-GB" sz="1400" b="1" dirty="0"/>
                        <a:t>B</a:t>
                      </a:r>
                    </a:p>
                  </a:txBody>
                  <a:tcPr anchor="ct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Automated CI, some manual processes, releases have a degree of ceremony, infrequent releases, some deployment scripts</a:t>
                      </a:r>
                    </a:p>
                  </a:txBody>
                  <a:tcPr>
                    <a:solidFill>
                      <a:schemeClr val="bg1"/>
                    </a:solidFill>
                  </a:tcPr>
                </a:tc>
                <a:extLst>
                  <a:ext uri="{0D108BD9-81ED-4DB2-BD59-A6C34878D82A}">
                    <a16:rowId xmlns:a16="http://schemas.microsoft.com/office/drawing/2014/main" val="1401390173"/>
                  </a:ext>
                </a:extLst>
              </a:tr>
              <a:tr h="518160">
                <a:tc>
                  <a:txBody>
                    <a:bodyPr/>
                    <a:lstStyle/>
                    <a:p>
                      <a:pPr algn="ctr"/>
                      <a:r>
                        <a:rPr lang="en-GB" sz="1400" b="1" dirty="0"/>
                        <a:t>C</a:t>
                      </a:r>
                    </a:p>
                  </a:txBody>
                  <a:tcPr anchor="c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Deployments involve SSH or RDP with servers and manually deploying files, “big bang” releases every months or quarters, slow feedback loop</a:t>
                      </a:r>
                    </a:p>
                  </a:txBody>
                  <a:tcPr>
                    <a:solidFill>
                      <a:schemeClr val="bg1"/>
                    </a:solidFill>
                  </a:tcPr>
                </a:tc>
                <a:extLst>
                  <a:ext uri="{0D108BD9-81ED-4DB2-BD59-A6C34878D82A}">
                    <a16:rowId xmlns:a16="http://schemas.microsoft.com/office/drawing/2014/main" val="4031118272"/>
                  </a:ext>
                </a:extLst>
              </a:tr>
              <a:tr h="518160">
                <a:tc>
                  <a:txBody>
                    <a:bodyPr/>
                    <a:lstStyle/>
                    <a:p>
                      <a:pPr algn="ctr"/>
                      <a:r>
                        <a:rPr lang="en-GB" sz="1400" b="1" dirty="0"/>
                        <a:t>D</a:t>
                      </a:r>
                    </a:p>
                  </a:txBody>
                  <a:tcPr anchor="c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No automation at all, adoption of infrastructure as code requires fully rearchitecting the stack, configuration is not in source control, requires constant usage of GUIs, lack of understanding of how the platform operates</a:t>
                      </a:r>
                    </a:p>
                  </a:txBody>
                  <a:tcPr>
                    <a:solidFill>
                      <a:schemeClr val="bg1"/>
                    </a:solidFill>
                  </a:tcPr>
                </a:tc>
                <a:extLst>
                  <a:ext uri="{0D108BD9-81ED-4DB2-BD59-A6C34878D82A}">
                    <a16:rowId xmlns:a16="http://schemas.microsoft.com/office/drawing/2014/main" val="3718993161"/>
                  </a:ext>
                </a:extLst>
              </a:tr>
            </a:tbl>
          </a:graphicData>
        </a:graphic>
      </p:graphicFrame>
      <p:sp>
        <p:nvSpPr>
          <p:cNvPr id="5" name="TextBox 4">
            <a:extLst>
              <a:ext uri="{FF2B5EF4-FFF2-40B4-BE49-F238E27FC236}">
                <a16:creationId xmlns:a16="http://schemas.microsoft.com/office/drawing/2014/main" id="{16D39E15-78E3-DBE0-AC4F-6630624887EA}"/>
              </a:ext>
            </a:extLst>
          </p:cNvPr>
          <p:cNvSpPr txBox="1"/>
          <p:nvPr/>
        </p:nvSpPr>
        <p:spPr>
          <a:xfrm rot="20546146">
            <a:off x="9224445" y="3830171"/>
            <a:ext cx="2715808" cy="369332"/>
          </a:xfrm>
          <a:prstGeom prst="rect">
            <a:avLst/>
          </a:prstGeom>
          <a:noFill/>
        </p:spPr>
        <p:txBody>
          <a:bodyPr wrap="none" rtlCol="0">
            <a:spAutoFit/>
          </a:bodyPr>
          <a:lstStyle/>
          <a:p>
            <a:r>
              <a:rPr lang="en-GB" dirty="0">
                <a:solidFill>
                  <a:srgbClr val="FF0000"/>
                </a:solidFill>
                <a:latin typeface="Lucida Handwriting" panose="03010101010101010101" pitchFamily="66" charset="0"/>
                <a:ea typeface="Monotype Koufi" pitchFamily="2" charset="-78"/>
                <a:cs typeface="Angsana New" panose="020B0502040204020203" pitchFamily="18" charset="-34"/>
              </a:rPr>
              <a:t>We want to be here!</a:t>
            </a:r>
          </a:p>
        </p:txBody>
      </p:sp>
      <p:cxnSp>
        <p:nvCxnSpPr>
          <p:cNvPr id="8" name="Connector: Curved 7">
            <a:extLst>
              <a:ext uri="{FF2B5EF4-FFF2-40B4-BE49-F238E27FC236}">
                <a16:creationId xmlns:a16="http://schemas.microsoft.com/office/drawing/2014/main" id="{A6DE4192-8E4F-93FC-4C0D-607C6691C6DE}"/>
              </a:ext>
            </a:extLst>
          </p:cNvPr>
          <p:cNvCxnSpPr>
            <a:cxnSpLocks/>
            <a:stCxn id="5" idx="0"/>
          </p:cNvCxnSpPr>
          <p:nvPr/>
        </p:nvCxnSpPr>
        <p:spPr>
          <a:xfrm rot="16200000" flipV="1">
            <a:off x="9294218" y="2606377"/>
            <a:ext cx="384382" cy="2080424"/>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2614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732C-E4EC-E736-CFB3-BA1233308C95}"/>
              </a:ext>
            </a:extLst>
          </p:cNvPr>
          <p:cNvSpPr>
            <a:spLocks noGrp="1"/>
          </p:cNvSpPr>
          <p:nvPr>
            <p:ph type="title"/>
          </p:nvPr>
        </p:nvSpPr>
        <p:spPr/>
        <p:txBody>
          <a:bodyPr/>
          <a:lstStyle/>
          <a:p>
            <a:r>
              <a:rPr lang="en-GB" dirty="0"/>
              <a:t>AWS Cloud Developer Kit (CDK)</a:t>
            </a:r>
          </a:p>
        </p:txBody>
      </p:sp>
      <p:sp>
        <p:nvSpPr>
          <p:cNvPr id="3" name="Content Placeholder 2">
            <a:extLst>
              <a:ext uri="{FF2B5EF4-FFF2-40B4-BE49-F238E27FC236}">
                <a16:creationId xmlns:a16="http://schemas.microsoft.com/office/drawing/2014/main" id="{731173A5-D6EF-4B2D-0EDF-512ED8AC0787}"/>
              </a:ext>
            </a:extLst>
          </p:cNvPr>
          <p:cNvSpPr>
            <a:spLocks noGrp="1"/>
          </p:cNvSpPr>
          <p:nvPr>
            <p:ph idx="1"/>
          </p:nvPr>
        </p:nvSpPr>
        <p:spPr/>
        <p:txBody>
          <a:bodyPr/>
          <a:lstStyle/>
          <a:p>
            <a:pPr marL="342900" indent="-342900">
              <a:buFont typeface="Arial" panose="020B0604020202020204" pitchFamily="34" charset="0"/>
              <a:buChar char="•"/>
            </a:pPr>
            <a:r>
              <a:rPr lang="en-GB" dirty="0"/>
              <a:t>We’ll be using CDK for this project</a:t>
            </a:r>
          </a:p>
          <a:p>
            <a:pPr marL="342900" indent="-342900">
              <a:buFont typeface="Arial" panose="020B0604020202020204" pitchFamily="34" charset="0"/>
              <a:buChar char="•"/>
            </a:pPr>
            <a:r>
              <a:rPr lang="en-GB" dirty="0"/>
              <a:t>We should use existing CDK based projects in the D&amp;G GitHub as a reference to familiarises ourselves with existing conventions and practices</a:t>
            </a:r>
          </a:p>
          <a:p>
            <a:pPr marL="342900" indent="-342900">
              <a:buFont typeface="Arial" panose="020B0604020202020204" pitchFamily="34" charset="0"/>
              <a:buChar char="•"/>
            </a:pPr>
            <a:r>
              <a:rPr lang="en-GB" dirty="0"/>
              <a:t>Following existing usage in other projects in our GitHub, we will be using TypeScript with the CDK library</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0868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185F-7C21-CA61-16DD-81F2E1DF3E28}"/>
              </a:ext>
            </a:extLst>
          </p:cNvPr>
          <p:cNvSpPr>
            <a:spLocks noGrp="1"/>
          </p:cNvSpPr>
          <p:nvPr>
            <p:ph type="title"/>
          </p:nvPr>
        </p:nvSpPr>
        <p:spPr/>
        <p:txBody>
          <a:bodyPr>
            <a:normAutofit/>
          </a:bodyPr>
          <a:lstStyle/>
          <a:p>
            <a:r>
              <a:rPr lang="en-GB" sz="4400" dirty="0"/>
              <a:t>CDK Example:</a:t>
            </a:r>
            <a:br>
              <a:rPr lang="en-GB" sz="4400" dirty="0"/>
            </a:br>
            <a:r>
              <a:rPr lang="en-GB" sz="4400" dirty="0"/>
              <a:t>Lambda Function processing SQS messages</a:t>
            </a:r>
          </a:p>
        </p:txBody>
      </p:sp>
      <p:pic>
        <p:nvPicPr>
          <p:cNvPr id="6" name="Picture 5" descr="A screenshot of a computer program&#10;&#10;Description automatically generated">
            <a:extLst>
              <a:ext uri="{FF2B5EF4-FFF2-40B4-BE49-F238E27FC236}">
                <a16:creationId xmlns:a16="http://schemas.microsoft.com/office/drawing/2014/main" id="{719ADE3C-1A1C-DC42-D807-711FE4FBD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201" y="860167"/>
            <a:ext cx="6728000" cy="4988698"/>
          </a:xfrm>
          <a:prstGeom prst="rect">
            <a:avLst/>
          </a:prstGeom>
        </p:spPr>
      </p:pic>
    </p:spTree>
    <p:extLst>
      <p:ext uri="{BB962C8B-B14F-4D97-AF65-F5344CB8AC3E}">
        <p14:creationId xmlns:p14="http://schemas.microsoft.com/office/powerpoint/2010/main" val="1711286056"/>
      </p:ext>
    </p:extLst>
  </p:cSld>
  <p:clrMapOvr>
    <a:masterClrMapping/>
  </p:clrMapOvr>
</p:sld>
</file>

<file path=ppt/theme/theme1.xml><?xml version="1.0" encoding="utf-8"?>
<a:theme xmlns:a="http://schemas.openxmlformats.org/drawingml/2006/main" name="GestaltVTI">
  <a:themeElements>
    <a:clrScheme name="AnalogousFromLightSeedLeftStep">
      <a:dk1>
        <a:srgbClr val="000000"/>
      </a:dk1>
      <a:lt1>
        <a:srgbClr val="FFFFFF"/>
      </a:lt1>
      <a:dk2>
        <a:srgbClr val="1B2F2C"/>
      </a:dk2>
      <a:lt2>
        <a:srgbClr val="F0F0F3"/>
      </a:lt2>
      <a:accent1>
        <a:srgbClr val="A7A259"/>
      </a:accent1>
      <a:accent2>
        <a:srgbClr val="D99147"/>
      </a:accent2>
      <a:accent3>
        <a:srgbClr val="E38379"/>
      </a:accent3>
      <a:accent4>
        <a:srgbClr val="DD5C85"/>
      </a:accent4>
      <a:accent5>
        <a:srgbClr val="E379C8"/>
      </a:accent5>
      <a:accent6>
        <a:srgbClr val="C95CDD"/>
      </a:accent6>
      <a:hlink>
        <a:srgbClr val="6C71B0"/>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774</TotalTime>
  <Words>1012</Words>
  <Application>Microsoft Office PowerPoint</Application>
  <PresentationFormat>Widescreen</PresentationFormat>
  <Paragraphs>117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Bierstadt</vt:lpstr>
      <vt:lpstr>Consolas</vt:lpstr>
      <vt:lpstr>Lucida Handwriting</vt:lpstr>
      <vt:lpstr>GestaltVTI</vt:lpstr>
      <vt:lpstr>Infrastructure as Code</vt:lpstr>
      <vt:lpstr>Declarative &amp; Consistent Environments via Code</vt:lpstr>
      <vt:lpstr>The problems with manual infrastructure approaches</vt:lpstr>
      <vt:lpstr>Automated, declarative, maintainable infrastructure as code</vt:lpstr>
      <vt:lpstr>Popular IaC solutions</vt:lpstr>
      <vt:lpstr>Popular IaC solutions</vt:lpstr>
      <vt:lpstr>IaC maturity rank</vt:lpstr>
      <vt:lpstr>AWS Cloud Developer Kit (CDK)</vt:lpstr>
      <vt:lpstr>CDK Example: Lambda Function processing SQS messages</vt:lpstr>
      <vt:lpstr>CDK Constructs and Stacks</vt:lpstr>
      <vt:lpstr>IaC &amp; CDK Best Practices</vt:lpstr>
      <vt:lpstr>Workflow combining IaC and CI/CD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as Code</dc:title>
  <dc:creator>Gabi</dc:creator>
  <cp:lastModifiedBy>Gabriela Kiełbowicz</cp:lastModifiedBy>
  <cp:revision>3</cp:revision>
  <dcterms:created xsi:type="dcterms:W3CDTF">2023-11-26T13:37:04Z</dcterms:created>
  <dcterms:modified xsi:type="dcterms:W3CDTF">2023-11-28T11:38:59Z</dcterms:modified>
</cp:coreProperties>
</file>